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366" y="-90"/>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Shape 3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4" name="Shape 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Shape 3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0" name="Shape 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1583342"/>
            <a:ext cx="7772400" cy="1159856"/>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0" name="Shape 10"/>
          <p:cNvSpPr txBox="1">
            <a:spLocks noGrp="1"/>
          </p:cNvSpPr>
          <p:nvPr>
            <p:ph type="subTitle" idx="1"/>
          </p:nvPr>
        </p:nvSpPr>
        <p:spPr>
          <a:xfrm>
            <a:off x="685800" y="2840053"/>
            <a:ext cx="7772400" cy="784737"/>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
        <p:nvSpPr>
          <p:cNvPr id="11" name="Shape 11"/>
          <p:cNvSpPr txBox="1">
            <a:spLocks noGrp="1"/>
          </p:cNvSpPr>
          <p:nvPr>
            <p:ph type="sldNum" idx="12"/>
          </p:nvPr>
        </p:nvSpPr>
        <p:spPr>
          <a:xfrm>
            <a:off x="8556791" y="4749850"/>
            <a:ext cx="548699" cy="393524"/>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05978"/>
            <a:ext cx="8229600" cy="85725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200150"/>
            <a:ext cx="8229600"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1" y="4749850"/>
            <a:ext cx="548699" cy="393524"/>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05978"/>
            <a:ext cx="8229600" cy="85725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200150"/>
            <a:ext cx="3994525"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3" y="1200150"/>
            <a:ext cx="3994525"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791" y="4749850"/>
            <a:ext cx="548699" cy="393524"/>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05978"/>
            <a:ext cx="8229600" cy="85725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791" y="4749850"/>
            <a:ext cx="548699" cy="393524"/>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4406309"/>
            <a:ext cx="8229600" cy="519520"/>
          </a:xfrm>
          <a:prstGeom prst="rect">
            <a:avLst/>
          </a:prstGeom>
        </p:spPr>
        <p:txBody>
          <a:bodyPr lIns="91425" tIns="91425" rIns="91425" bIns="91425" anchor="t" anchorCtr="0"/>
          <a:lstStyle>
            <a:lvl1pPr algn="ctr">
              <a:spcBef>
                <a:spcPts val="360"/>
              </a:spcBef>
              <a:buSzPct val="100000"/>
              <a:buNone/>
              <a:defRPr sz="1800"/>
            </a:lvl1pPr>
          </a:lstStyle>
          <a:p>
            <a:endParaRPr/>
          </a:p>
        </p:txBody>
      </p:sp>
      <p:sp>
        <p:nvSpPr>
          <p:cNvPr id="26" name="Shape 26"/>
          <p:cNvSpPr txBox="1">
            <a:spLocks noGrp="1"/>
          </p:cNvSpPr>
          <p:nvPr>
            <p:ph type="sldNum" idx="12"/>
          </p:nvPr>
        </p:nvSpPr>
        <p:spPr>
          <a:xfrm>
            <a:off x="8556791" y="4749850"/>
            <a:ext cx="548699" cy="393524"/>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791" y="4749850"/>
            <a:ext cx="548699" cy="393524"/>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FFFF"/>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25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200150"/>
            <a:ext cx="8229600" cy="3725680"/>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
        <p:nvSpPr>
          <p:cNvPr id="7" name="Shape 7"/>
          <p:cNvSpPr txBox="1">
            <a:spLocks noGrp="1"/>
          </p:cNvSpPr>
          <p:nvPr>
            <p:ph type="sldNum" idx="12"/>
          </p:nvPr>
        </p:nvSpPr>
        <p:spPr>
          <a:xfrm>
            <a:off x="8556791" y="4749850"/>
            <a:ext cx="548699" cy="393524"/>
          </a:xfrm>
          <a:prstGeom prst="rect">
            <a:avLst/>
          </a:prstGeom>
          <a:noFill/>
          <a:ln>
            <a:noFill/>
          </a:ln>
        </p:spPr>
        <p:txBody>
          <a:bodyPr lIns="91425" tIns="91425" rIns="91425" b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pPr>
                <a:spcBef>
                  <a:spcPts val="0"/>
                </a:spcBef>
                <a:buNone/>
              </a:pPr>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subTitle" idx="1"/>
          </p:nvPr>
        </p:nvSpPr>
        <p:spPr>
          <a:xfrm>
            <a:off x="685800" y="2804403"/>
            <a:ext cx="7772400" cy="784799"/>
          </a:xfrm>
          <a:prstGeom prst="rect">
            <a:avLst/>
          </a:prstGeom>
        </p:spPr>
        <p:txBody>
          <a:bodyPr lIns="91425" tIns="91425" rIns="91425" bIns="91425" anchor="t" anchorCtr="0">
            <a:noAutofit/>
          </a:bodyPr>
          <a:lstStyle/>
          <a:p>
            <a:pPr>
              <a:spcBef>
                <a:spcPts val="0"/>
              </a:spcBef>
              <a:buNone/>
            </a:pPr>
            <a:r>
              <a:rPr lang="en"/>
              <a:t>By: Cody B, Josie S, Ayanna C</a:t>
            </a:r>
          </a:p>
        </p:txBody>
      </p:sp>
      <p:sp>
        <p:nvSpPr>
          <p:cNvPr id="31" name="Shape 31"/>
          <p:cNvSpPr txBox="1">
            <a:spLocks noGrp="1"/>
          </p:cNvSpPr>
          <p:nvPr>
            <p:ph type="ctrTitle"/>
          </p:nvPr>
        </p:nvSpPr>
        <p:spPr>
          <a:xfrm>
            <a:off x="685800" y="816892"/>
            <a:ext cx="7772400" cy="1159799"/>
          </a:xfrm>
          <a:prstGeom prst="rect">
            <a:avLst/>
          </a:prstGeom>
        </p:spPr>
        <p:txBody>
          <a:bodyPr lIns="91425" tIns="91425" rIns="91425" bIns="91425" anchor="b" anchorCtr="0">
            <a:noAutofit/>
          </a:bodyPr>
          <a:lstStyle/>
          <a:p>
            <a:pPr lvl="0" rtl="0">
              <a:spcBef>
                <a:spcPts val="0"/>
              </a:spcBef>
              <a:buNone/>
            </a:pPr>
            <a:r>
              <a:rPr lang="en" sz="3600"/>
              <a:t>What effortful processing methods aid in forming memories?</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AutoNum type="arabicPeriod"/>
            </a:pPr>
            <a:r>
              <a:rPr lang="en" sz="2400"/>
              <a:t>True</a:t>
            </a:r>
          </a:p>
          <a:p>
            <a:pPr marL="457200" lvl="0" indent="-381000" rtl="0">
              <a:spcBef>
                <a:spcPts val="0"/>
              </a:spcBef>
              <a:buClr>
                <a:schemeClr val="dk1"/>
              </a:buClr>
              <a:buSzPct val="100000"/>
              <a:buFont typeface="Arial"/>
              <a:buAutoNum type="arabicPeriod"/>
            </a:pPr>
            <a:r>
              <a:rPr lang="en" sz="2400"/>
              <a:t>True</a:t>
            </a:r>
          </a:p>
          <a:p>
            <a:pPr marL="457200" lvl="0" indent="-381000" rtl="0">
              <a:spcBef>
                <a:spcPts val="0"/>
              </a:spcBef>
              <a:buClr>
                <a:schemeClr val="dk1"/>
              </a:buClr>
              <a:buSzPct val="100000"/>
              <a:buFont typeface="Arial"/>
              <a:buAutoNum type="arabicPeriod"/>
            </a:pPr>
            <a:r>
              <a:rPr lang="en" sz="2400"/>
              <a:t>B</a:t>
            </a:r>
          </a:p>
          <a:p>
            <a:pPr marL="457200" lvl="0" indent="-381000" rtl="0">
              <a:spcBef>
                <a:spcPts val="0"/>
              </a:spcBef>
              <a:buClr>
                <a:schemeClr val="dk1"/>
              </a:buClr>
              <a:buFont typeface="Arial"/>
              <a:buAutoNum type="arabicPeriod"/>
            </a:pPr>
            <a:endParaRPr sz="2400"/>
          </a:p>
          <a:p>
            <a:pPr marL="457200" lvl="0" indent="-381000" rtl="0">
              <a:spcBef>
                <a:spcPts val="0"/>
              </a:spcBef>
              <a:buClr>
                <a:schemeClr val="dk1"/>
              </a:buClr>
              <a:buSzPct val="100000"/>
              <a:buFont typeface="Arial"/>
              <a:buAutoNum type="arabicPeriod"/>
            </a:pPr>
            <a:r>
              <a:rPr lang="en" sz="2400"/>
              <a:t>False</a:t>
            </a:r>
          </a:p>
          <a:p>
            <a:pPr marL="457200" lvl="0" indent="-381000" rtl="0">
              <a:spcBef>
                <a:spcPts val="0"/>
              </a:spcBef>
              <a:buClr>
                <a:schemeClr val="dk1"/>
              </a:buClr>
              <a:buSzPct val="100000"/>
              <a:buFont typeface="Arial"/>
              <a:buAutoNum type="arabicPeriod"/>
            </a:pPr>
            <a:r>
              <a:rPr lang="en" sz="2400"/>
              <a:t>ROY G. BIV, varsity basketball player, chess player, etc.</a:t>
            </a:r>
          </a:p>
          <a:p>
            <a:pPr marL="457200" lvl="0" indent="-381000" rtl="0">
              <a:spcBef>
                <a:spcPts val="0"/>
              </a:spcBef>
              <a:buClr>
                <a:schemeClr val="dk1"/>
              </a:buClr>
              <a:buSzPct val="100000"/>
              <a:buFont typeface="Arial"/>
              <a:buAutoNum type="arabicPeriod"/>
            </a:pPr>
            <a:r>
              <a:rPr lang="en" sz="2400"/>
              <a:t>True</a:t>
            </a:r>
          </a:p>
          <a:p>
            <a:pPr lvl="0">
              <a:spcBef>
                <a:spcPts val="0"/>
              </a:spcBef>
              <a:buNone/>
            </a:pPr>
            <a:endParaRPr/>
          </a:p>
        </p:txBody>
      </p:sp>
      <p:sp>
        <p:nvSpPr>
          <p:cNvPr id="83" name="Shape 83"/>
          <p:cNvSpPr/>
          <p:nvPr/>
        </p:nvSpPr>
        <p:spPr>
          <a:xfrm>
            <a:off x="1771275" y="192350"/>
            <a:ext cx="5225369" cy="727949"/>
          </a:xfrm>
          <a:prstGeom prst="rect">
            <a:avLst/>
          </a:prstGeom>
        </p:spPr>
        <p:txBody>
          <a:bodyPr>
            <a:prstTxWarp prst="textPlain">
              <a:avLst/>
            </a:prstTxWarp>
          </a:bodyPr>
          <a:lstStyle/>
          <a:p>
            <a:pPr algn="ctr"/>
            <a:r>
              <a:rPr b="0" i="0">
                <a:ln w="19050" cap="flat">
                  <a:solidFill>
                    <a:schemeClr val="dk2"/>
                  </a:solidFill>
                  <a:prstDash val="solid"/>
                  <a:round/>
                  <a:headEnd type="none" w="med" len="med"/>
                  <a:tailEnd type="none" w="med" len="med"/>
                </a:ln>
                <a:solidFill>
                  <a:schemeClr val="lt2"/>
                </a:solidFill>
                <a:latin typeface="Arial"/>
              </a:rPr>
              <a:t>Quiz Answers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Levels of processing</a:t>
            </a:r>
          </a:p>
        </p:txBody>
      </p:sp>
      <p:sp>
        <p:nvSpPr>
          <p:cNvPr id="37" name="Shape 37"/>
          <p:cNvSpPr txBox="1">
            <a:spLocks noGrp="1"/>
          </p:cNvSpPr>
          <p:nvPr>
            <p:ph type="body" idx="1"/>
          </p:nvPr>
        </p:nvSpPr>
        <p:spPr>
          <a:xfrm>
            <a:off x="457200" y="1105125"/>
            <a:ext cx="8229600" cy="3820799"/>
          </a:xfrm>
          <a:prstGeom prst="rect">
            <a:avLst/>
          </a:prstGeom>
        </p:spPr>
        <p:txBody>
          <a:bodyPr lIns="91425" tIns="91425" rIns="91425" bIns="91425" anchor="t" anchorCtr="0">
            <a:noAutofit/>
          </a:bodyPr>
          <a:lstStyle/>
          <a:p>
            <a:pPr lvl="0" rtl="0">
              <a:spcBef>
                <a:spcPts val="0"/>
              </a:spcBef>
              <a:buNone/>
            </a:pPr>
            <a:r>
              <a:rPr lang="en" sz="1800" b="1" u="sng"/>
              <a:t>Visual encoding-</a:t>
            </a:r>
            <a:r>
              <a:rPr lang="en" sz="1800"/>
              <a:t> The encoding of picture images</a:t>
            </a:r>
          </a:p>
          <a:p>
            <a:pPr lvl="0" rtl="0">
              <a:spcBef>
                <a:spcPts val="0"/>
              </a:spcBef>
              <a:buNone/>
            </a:pPr>
            <a:r>
              <a:rPr lang="en" sz="1800" b="1" u="sng"/>
              <a:t>Acoustic encoding-</a:t>
            </a:r>
            <a:r>
              <a:rPr lang="en" sz="1800" u="sng"/>
              <a:t> </a:t>
            </a:r>
            <a:r>
              <a:rPr lang="en" sz="1800"/>
              <a:t>The encoding of sounds, especially the sound of words</a:t>
            </a:r>
          </a:p>
          <a:p>
            <a:pPr rtl="0">
              <a:spcBef>
                <a:spcPts val="0"/>
              </a:spcBef>
              <a:buNone/>
            </a:pPr>
            <a:r>
              <a:rPr lang="en" sz="1800" b="1" u="sng"/>
              <a:t>Semantic encoding-</a:t>
            </a:r>
            <a:r>
              <a:rPr lang="en" sz="1800"/>
              <a:t> The encoding of meaning, including the meaning of words</a:t>
            </a:r>
          </a:p>
          <a:p>
            <a:pPr marL="457200" lvl="0" indent="0" rtl="0">
              <a:spcBef>
                <a:spcPts val="0"/>
              </a:spcBef>
              <a:buNone/>
            </a:pPr>
            <a:r>
              <a:rPr lang="en" sz="1400"/>
              <a:t>*</a:t>
            </a:r>
            <a:r>
              <a:rPr lang="en" sz="1400" b="1" u="sng">
                <a:latin typeface="Calibri"/>
                <a:ea typeface="Calibri"/>
                <a:cs typeface="Calibri"/>
                <a:sym typeface="Calibri"/>
              </a:rPr>
              <a:t>Processing a word deeply- by its meaning( semantic encoding)- produces a better recognition of it at a later then does shallow processing by attending to its appearance or sound.</a:t>
            </a:r>
          </a:p>
          <a:p>
            <a:pPr lvl="0" rtl="0">
              <a:spcBef>
                <a:spcPts val="0"/>
              </a:spcBef>
              <a:buNone/>
            </a:pPr>
            <a:r>
              <a:rPr lang="en" sz="1400"/>
              <a:t>	</a:t>
            </a:r>
            <a:r>
              <a:rPr lang="en" sz="1400" b="1" u="sng">
                <a:latin typeface="Calibri"/>
                <a:ea typeface="Calibri"/>
                <a:cs typeface="Calibri"/>
                <a:sym typeface="Calibri"/>
              </a:rPr>
              <a:t>*We tend to process verbal information best because we make it relevant to ourselves </a:t>
            </a:r>
          </a:p>
          <a:p>
            <a:pPr lvl="0" rtl="0">
              <a:spcBef>
                <a:spcPts val="0"/>
              </a:spcBef>
              <a:buNone/>
            </a:pPr>
            <a:r>
              <a:rPr lang="en" sz="1800" b="1">
                <a:latin typeface="Calibri"/>
                <a:ea typeface="Calibri"/>
                <a:cs typeface="Calibri"/>
                <a:sym typeface="Calibri"/>
              </a:rPr>
              <a:t>EXAMPLES</a:t>
            </a:r>
          </a:p>
          <a:p>
            <a:pPr marL="457200" lvl="0" indent="457200" rtl="0">
              <a:spcBef>
                <a:spcPts val="0"/>
              </a:spcBef>
              <a:buNone/>
            </a:pPr>
            <a:r>
              <a:rPr lang="en" sz="1400"/>
              <a:t>-Acoustic encoding enhances the memorability and seeming truth of rhyming aphorisms</a:t>
            </a:r>
          </a:p>
          <a:p>
            <a:pPr marL="914400" lvl="0" indent="0" rtl="0">
              <a:spcBef>
                <a:spcPts val="0"/>
              </a:spcBef>
              <a:buNone/>
            </a:pPr>
            <a:r>
              <a:rPr lang="en" sz="1400"/>
              <a:t>-People often ask how actors learned all their line? They do it by first coming to understand the flow a of meaning, as reported by psychologist-actor team Helga Noice and Tony Noice(2006). “One actor divided a half-page of dialogue into three[intentions]: to flatter,’ “ to draw him out,’ and ‘ to allay his fears.’” With this meaningful sequence in mind, the actor more easily remembers the lines </a:t>
            </a:r>
          </a:p>
          <a:p>
            <a:pPr lvl="0" rtl="0">
              <a:spcBef>
                <a:spcPts val="0"/>
              </a:spcBef>
              <a:buNone/>
            </a:pPr>
            <a:r>
              <a:rPr lang="en" sz="1400"/>
              <a:t> </a:t>
            </a:r>
          </a:p>
          <a:p>
            <a:pPr lvl="0" rtl="0">
              <a:spcBef>
                <a:spcPts val="0"/>
              </a:spcBef>
              <a:buNone/>
            </a:pPr>
            <a:endParaRPr sz="1800" b="1">
              <a:latin typeface="Calibri"/>
              <a:ea typeface="Calibri"/>
              <a:cs typeface="Calibri"/>
              <a:sym typeface="Calibri"/>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421550" y="704075"/>
            <a:ext cx="8229600" cy="4322399"/>
          </a:xfrm>
          <a:prstGeom prst="rect">
            <a:avLst/>
          </a:prstGeom>
        </p:spPr>
        <p:txBody>
          <a:bodyPr lIns="91425" tIns="91425" rIns="91425" bIns="91425" anchor="t" anchorCtr="0">
            <a:noAutofit/>
          </a:bodyPr>
          <a:lstStyle/>
          <a:p>
            <a:pPr lvl="0" rtl="0">
              <a:spcBef>
                <a:spcPts val="0"/>
              </a:spcBef>
              <a:buNone/>
            </a:pPr>
            <a:r>
              <a:rPr lang="en" sz="1800" b="1"/>
              <a:t>EXAMPLES</a:t>
            </a:r>
          </a:p>
          <a:p>
            <a:pPr marL="457200" lvl="0" indent="0" rtl="0">
              <a:spcBef>
                <a:spcPts val="0"/>
              </a:spcBef>
              <a:buNone/>
            </a:pPr>
            <a:r>
              <a:rPr lang="en" sz="1800"/>
              <a:t>- We encode the meaning withe what we already heard...whether we hear </a:t>
            </a:r>
            <a:r>
              <a:rPr lang="en" sz="1800" i="1"/>
              <a:t>eye-scream </a:t>
            </a:r>
            <a:r>
              <a:rPr lang="en" sz="1800"/>
              <a:t>as in</a:t>
            </a:r>
            <a:r>
              <a:rPr lang="en" sz="1800" i="1"/>
              <a:t> “ ice cream” </a:t>
            </a:r>
            <a:r>
              <a:rPr lang="en" sz="1800"/>
              <a:t>or “ </a:t>
            </a:r>
            <a:r>
              <a:rPr lang="en" sz="1800" i="1"/>
              <a:t>I scream”</a:t>
            </a:r>
            <a:r>
              <a:rPr lang="en" sz="1800"/>
              <a:t> depending on content</a:t>
            </a:r>
          </a:p>
          <a:p>
            <a:pPr marL="457200" lvl="0" indent="0" rtl="0">
              <a:spcBef>
                <a:spcPts val="0"/>
              </a:spcBef>
              <a:buNone/>
            </a:pPr>
            <a:r>
              <a:rPr lang="en" sz="1800"/>
              <a:t>-You encode the meaning while you read (”The angry rioter threw the rock </a:t>
            </a:r>
            <a:r>
              <a:rPr lang="en" sz="1800" i="1"/>
              <a:t>through</a:t>
            </a:r>
            <a:r>
              <a:rPr lang="en" sz="1800"/>
              <a:t> the window”) and not how it's written (“ The angry rioter  threw the rock at the window </a:t>
            </a:r>
          </a:p>
          <a:p>
            <a:pPr marL="0" lvl="0" indent="0" rtl="0">
              <a:spcBef>
                <a:spcPts val="0"/>
              </a:spcBef>
              <a:buNone/>
            </a:pPr>
            <a:endParaRPr sz="1800" b="1"/>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03725" y="267353"/>
            <a:ext cx="8229600" cy="857400"/>
          </a:xfrm>
          <a:prstGeom prst="rect">
            <a:avLst/>
          </a:prstGeom>
        </p:spPr>
        <p:txBody>
          <a:bodyPr lIns="91425" tIns="91425" rIns="91425" bIns="91425" anchor="b" anchorCtr="0">
            <a:noAutofit/>
          </a:bodyPr>
          <a:lstStyle/>
          <a:p>
            <a:pPr>
              <a:spcBef>
                <a:spcPts val="0"/>
              </a:spcBef>
              <a:buNone/>
            </a:pPr>
            <a:r>
              <a:rPr lang="en"/>
              <a:t>Visual Encoding</a:t>
            </a:r>
          </a:p>
        </p:txBody>
      </p:sp>
      <p:sp>
        <p:nvSpPr>
          <p:cNvPr id="48" name="Shape 48"/>
          <p:cNvSpPr txBox="1">
            <a:spLocks noGrp="1"/>
          </p:cNvSpPr>
          <p:nvPr>
            <p:ph type="body" idx="1"/>
          </p:nvPr>
        </p:nvSpPr>
        <p:spPr>
          <a:xfrm>
            <a:off x="403725" y="1222800"/>
            <a:ext cx="8229600" cy="3725699"/>
          </a:xfrm>
          <a:prstGeom prst="rect">
            <a:avLst/>
          </a:prstGeom>
        </p:spPr>
        <p:txBody>
          <a:bodyPr lIns="91425" tIns="91425" rIns="91425" bIns="91425" anchor="t" anchorCtr="0">
            <a:noAutofit/>
          </a:bodyPr>
          <a:lstStyle/>
          <a:p>
            <a:pPr rtl="0">
              <a:spcBef>
                <a:spcPts val="0"/>
              </a:spcBef>
              <a:buNone/>
            </a:pPr>
            <a:r>
              <a:rPr lang="en" sz="2000"/>
              <a:t>As humans, we more easily remember concrete words that lend themselves to visual mental images, that we do abstract, low imagery words.For example if you were given the words: typewriter, void, cigarette, inherent, fire, and process, you’d be more likely to remember the word cigarette than the word process, because the word cigarette is paired with images.</a:t>
            </a:r>
          </a:p>
          <a:p>
            <a:pPr rtl="0">
              <a:spcBef>
                <a:spcPts val="0"/>
              </a:spcBef>
              <a:buNone/>
            </a:pPr>
            <a:endParaRPr sz="2000"/>
          </a:p>
          <a:p>
            <a:pPr rtl="0">
              <a:spcBef>
                <a:spcPts val="0"/>
              </a:spcBef>
              <a:buNone/>
            </a:pPr>
            <a:r>
              <a:rPr lang="en" sz="2000" b="1"/>
              <a:t>Imagery</a:t>
            </a:r>
            <a:r>
              <a:rPr lang="en" sz="2000"/>
              <a:t>: Mental pictures; a powerful aid to effortful processing, especially when combined with semantic encoding</a:t>
            </a:r>
          </a:p>
          <a:p>
            <a:pPr>
              <a:spcBef>
                <a:spcPts val="0"/>
              </a:spcBef>
              <a:buNone/>
            </a:pPr>
            <a:endParaRPr sz="2400"/>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Visual Encoding</a:t>
            </a:r>
          </a:p>
        </p:txBody>
      </p:sp>
      <p:sp>
        <p:nvSpPr>
          <p:cNvPr id="54" name="Shape 54"/>
          <p:cNvSpPr txBox="1">
            <a:spLocks noGrp="1"/>
          </p:cNvSpPr>
          <p:nvPr>
            <p:ph type="body" idx="1"/>
          </p:nvPr>
        </p:nvSpPr>
        <p:spPr>
          <a:xfrm>
            <a:off x="457200" y="1063375"/>
            <a:ext cx="8229600" cy="3725699"/>
          </a:xfrm>
          <a:prstGeom prst="rect">
            <a:avLst/>
          </a:prstGeom>
        </p:spPr>
        <p:txBody>
          <a:bodyPr lIns="91425" tIns="91425" rIns="91425" bIns="91425" anchor="t" anchorCtr="0">
            <a:noAutofit/>
          </a:bodyPr>
          <a:lstStyle/>
          <a:p>
            <a:pPr rtl="0">
              <a:spcBef>
                <a:spcPts val="0"/>
              </a:spcBef>
              <a:buNone/>
            </a:pPr>
            <a:r>
              <a:rPr lang="en" sz="2000"/>
              <a:t>Imagery is also at the heart of many mnemonic devices. Mnemonics were developed to help retrieve lengthy memorized speeches and passages. Some modern day mnemonic devices rely on both visual and acoustic codes. For example, the peg word system requires you to memorize a jingle: “One is a bun, two is a shoe, three is a tree, four is a door, five is a hive, six is sticks, seven is heaven, eight is a gate, nine is a swine, ten is a hen.” Soon you’ll be able to count by the peg words instead of the numbers, then visually associate the peg-words with to-be-remembered items.</a:t>
            </a:r>
          </a:p>
          <a:p>
            <a:pPr rtl="0">
              <a:spcBef>
                <a:spcPts val="0"/>
              </a:spcBef>
              <a:buNone/>
            </a:pPr>
            <a:endParaRPr sz="1200"/>
          </a:p>
          <a:p>
            <a:pPr>
              <a:spcBef>
                <a:spcPts val="0"/>
              </a:spcBef>
              <a:buNone/>
            </a:pPr>
            <a:r>
              <a:rPr lang="en" sz="2000" b="1"/>
              <a:t>Mnemonics</a:t>
            </a:r>
            <a:r>
              <a:rPr lang="en" sz="2000"/>
              <a:t>: memory aids, especially those techniques that use vivid imagery and organizational devices.</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body" idx="1"/>
          </p:nvPr>
        </p:nvSpPr>
        <p:spPr>
          <a:xfrm>
            <a:off x="457200" y="975975"/>
            <a:ext cx="8229600" cy="3725699"/>
          </a:xfrm>
          <a:prstGeom prst="rect">
            <a:avLst/>
          </a:prstGeom>
        </p:spPr>
        <p:txBody>
          <a:bodyPr lIns="91425" tIns="91425" rIns="91425" bIns="91425" anchor="t" anchorCtr="0">
            <a:noAutofit/>
          </a:bodyPr>
          <a:lstStyle/>
          <a:p>
            <a:pPr rtl="0">
              <a:spcBef>
                <a:spcPts val="0"/>
              </a:spcBef>
              <a:buNone/>
            </a:pPr>
            <a:r>
              <a:rPr lang="en" sz="2100" b="1"/>
              <a:t>Chunking: </a:t>
            </a:r>
            <a:r>
              <a:rPr lang="en" sz="2100"/>
              <a:t>organizing items into familiar, manageable units; often occurs automatically. (occurs so naturally that we take it for granted)</a:t>
            </a:r>
          </a:p>
          <a:p>
            <a:pPr rtl="0">
              <a:spcBef>
                <a:spcPts val="0"/>
              </a:spcBef>
              <a:buNone/>
            </a:pPr>
            <a:r>
              <a:rPr lang="en" sz="1800" b="1"/>
              <a:t>Examples:</a:t>
            </a:r>
          </a:p>
          <a:p>
            <a:pPr marL="457200" lvl="0" indent="-342900" rtl="0">
              <a:spcBef>
                <a:spcPts val="0"/>
              </a:spcBef>
              <a:buClr>
                <a:schemeClr val="dk1"/>
              </a:buClr>
              <a:buSzPct val="100000"/>
              <a:buFont typeface="Arial"/>
              <a:buChar char="-"/>
            </a:pPr>
            <a:r>
              <a:rPr lang="en" sz="1800"/>
              <a:t>A chess master who, after a 5-second look at the board during a game, can recall the exact positions of most of the pieces.</a:t>
            </a:r>
          </a:p>
          <a:p>
            <a:pPr marL="457200" lvl="0" indent="-342900" rtl="0">
              <a:spcBef>
                <a:spcPts val="0"/>
              </a:spcBef>
              <a:buClr>
                <a:schemeClr val="dk1"/>
              </a:buClr>
              <a:buSzPct val="100000"/>
              <a:buFont typeface="Arial"/>
              <a:buChar char="-"/>
            </a:pPr>
            <a:r>
              <a:rPr lang="en" sz="1800"/>
              <a:t>A varsity basketball player who, given a 4-second glance at a basketball play can recall the exact positions of the players.</a:t>
            </a:r>
          </a:p>
          <a:p>
            <a:pPr rtl="0">
              <a:spcBef>
                <a:spcPts val="0"/>
              </a:spcBef>
              <a:buNone/>
            </a:pPr>
            <a:r>
              <a:rPr lang="en" sz="2100"/>
              <a:t>Chunking can also be used as a mnemonic technique to recall unfamiliar material, such as ROY G. BIV. In this case we chunk information into a more familiar form by creating an acronym.</a:t>
            </a:r>
          </a:p>
          <a:p>
            <a:pPr lvl="0" rtl="0">
              <a:spcBef>
                <a:spcPts val="0"/>
              </a:spcBef>
              <a:buNone/>
            </a:pPr>
            <a:endParaRPr sz="2100"/>
          </a:p>
          <a:p>
            <a:pPr rtl="0">
              <a:spcBef>
                <a:spcPts val="0"/>
              </a:spcBef>
              <a:buNone/>
            </a:pPr>
            <a:endParaRPr sz="1800"/>
          </a:p>
          <a:p>
            <a:pPr rtl="0">
              <a:spcBef>
                <a:spcPts val="0"/>
              </a:spcBef>
              <a:buNone/>
            </a:pPr>
            <a:r>
              <a:rPr lang="en" sz="2400"/>
              <a:t>	</a:t>
            </a:r>
          </a:p>
          <a:p>
            <a:pPr rtl="0">
              <a:spcBef>
                <a:spcPts val="0"/>
              </a:spcBef>
              <a:buNone/>
            </a:pPr>
            <a:endParaRPr/>
          </a:p>
          <a:p>
            <a:pPr>
              <a:spcBef>
                <a:spcPts val="0"/>
              </a:spcBef>
              <a:buNone/>
            </a:pPr>
            <a:endParaRPr/>
          </a:p>
        </p:txBody>
      </p:sp>
      <p:sp>
        <p:nvSpPr>
          <p:cNvPr id="60" name="Shape 60"/>
          <p:cNvSpPr/>
          <p:nvPr/>
        </p:nvSpPr>
        <p:spPr>
          <a:xfrm>
            <a:off x="594225" y="324004"/>
            <a:ext cx="8191727" cy="483958"/>
          </a:xfrm>
          <a:prstGeom prst="rect">
            <a:avLst/>
          </a:prstGeom>
        </p:spPr>
        <p:txBody>
          <a:bodyPr>
            <a:prstTxWarp prst="textPlain">
              <a:avLst/>
            </a:prstTxWarp>
          </a:bodyPr>
          <a:lstStyle/>
          <a:p>
            <a:pPr algn="ctr"/>
            <a:r>
              <a:rPr b="0" i="0">
                <a:ln w="19050" cap="flat">
                  <a:solidFill>
                    <a:schemeClr val="dk2"/>
                  </a:solidFill>
                  <a:prstDash val="solid"/>
                  <a:round/>
                  <a:headEnd type="none" w="med" len="med"/>
                  <a:tailEnd type="none" w="med" len="med"/>
                </a:ln>
                <a:solidFill>
                  <a:schemeClr val="lt2"/>
                </a:solidFill>
                <a:latin typeface="Arial"/>
              </a:rPr>
              <a:t>Organizing Information for Encoding</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body" idx="1"/>
          </p:nvPr>
        </p:nvSpPr>
        <p:spPr>
          <a:xfrm>
            <a:off x="457200" y="1011350"/>
            <a:ext cx="8229600" cy="3725699"/>
          </a:xfrm>
          <a:prstGeom prst="rect">
            <a:avLst/>
          </a:prstGeom>
        </p:spPr>
        <p:txBody>
          <a:bodyPr lIns="91425" tIns="91425" rIns="91425" bIns="91425" anchor="t" anchorCtr="0">
            <a:noAutofit/>
          </a:bodyPr>
          <a:lstStyle/>
          <a:p>
            <a:pPr rtl="0">
              <a:spcBef>
                <a:spcPts val="0"/>
              </a:spcBef>
              <a:buNone/>
            </a:pPr>
            <a:r>
              <a:rPr lang="en" sz="2400" b="1"/>
              <a:t>Hierarchies: </a:t>
            </a:r>
            <a:r>
              <a:rPr lang="en" sz="2400"/>
              <a:t>In hierarchies composed of a few broad concepts divided and subdivided into narrower concepts and facts. Organizing knowledge into hierarchies helps us retrieve information efficiently.</a:t>
            </a:r>
          </a:p>
          <a:p>
            <a:pPr>
              <a:spcBef>
                <a:spcPts val="0"/>
              </a:spcBef>
              <a:buNone/>
            </a:pPr>
            <a:r>
              <a:rPr lang="en" sz="1800" b="1"/>
              <a:t>Example: </a:t>
            </a:r>
            <a:r>
              <a:rPr lang="en" sz="1800"/>
              <a:t>When words are organized into groups, recall is two to three times better. Such results show the benefits of organizing what you study--of paying special attention to unit outlines, headings, preview questions, summaries, and self-test questions. If you can master a unit’s concepts within their overall organization, your recall should be effective at test time.</a:t>
            </a:r>
          </a:p>
        </p:txBody>
      </p:sp>
      <p:sp>
        <p:nvSpPr>
          <p:cNvPr id="66" name="Shape 66"/>
          <p:cNvSpPr/>
          <p:nvPr/>
        </p:nvSpPr>
        <p:spPr>
          <a:xfrm>
            <a:off x="476137" y="324004"/>
            <a:ext cx="8191727" cy="483958"/>
          </a:xfrm>
          <a:prstGeom prst="rect">
            <a:avLst/>
          </a:prstGeom>
        </p:spPr>
        <p:txBody>
          <a:bodyPr>
            <a:prstTxWarp prst="textPlain">
              <a:avLst/>
            </a:prstTxWarp>
          </a:bodyPr>
          <a:lstStyle/>
          <a:p>
            <a:pPr algn="ctr"/>
            <a:r>
              <a:rPr b="0" i="0">
                <a:ln w="19050" cap="flat">
                  <a:solidFill>
                    <a:schemeClr val="dk2"/>
                  </a:solidFill>
                  <a:prstDash val="solid"/>
                  <a:round/>
                  <a:headEnd type="none" w="med" len="med"/>
                  <a:tailEnd type="none" w="med" len="med"/>
                </a:ln>
                <a:solidFill>
                  <a:schemeClr val="lt2"/>
                </a:solidFill>
                <a:latin typeface="Arial"/>
              </a:rPr>
              <a:t>Organizing Information for Encoding</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68300" rtl="0">
              <a:spcBef>
                <a:spcPts val="0"/>
              </a:spcBef>
              <a:buClr>
                <a:schemeClr val="dk1"/>
              </a:buClr>
              <a:buSzPct val="100000"/>
              <a:buFont typeface="Arial"/>
              <a:buAutoNum type="arabicPeriod"/>
            </a:pPr>
            <a:r>
              <a:rPr lang="en" sz="2200"/>
              <a:t>T/F Organizing items into familiar manageable units is called chunking.</a:t>
            </a:r>
          </a:p>
          <a:p>
            <a:pPr marL="457200" lvl="0" indent="-368300" rtl="0">
              <a:spcBef>
                <a:spcPts val="0"/>
              </a:spcBef>
              <a:buClr>
                <a:schemeClr val="dk1"/>
              </a:buClr>
              <a:buSzPct val="100000"/>
              <a:buFont typeface="Arial"/>
              <a:buAutoNum type="arabicPeriod"/>
            </a:pPr>
            <a:r>
              <a:rPr lang="en" sz="2200"/>
              <a:t>T/F Mnemonics are memory aids.</a:t>
            </a:r>
          </a:p>
          <a:p>
            <a:pPr marL="457200" lvl="0" indent="-368300" rtl="0">
              <a:spcBef>
                <a:spcPts val="0"/>
              </a:spcBef>
              <a:buClr>
                <a:schemeClr val="dk1"/>
              </a:buClr>
              <a:buSzPct val="100000"/>
              <a:buFont typeface="Arial"/>
              <a:buAutoNum type="arabicPeriod"/>
            </a:pPr>
            <a:r>
              <a:rPr lang="en" sz="2200"/>
              <a:t>It is _____ to remember words that lend themselves to visual mental images</a:t>
            </a:r>
          </a:p>
          <a:p>
            <a:pPr marL="457200" lvl="0" indent="-317500" rtl="0">
              <a:spcBef>
                <a:spcPts val="0"/>
              </a:spcBef>
              <a:buClr>
                <a:schemeClr val="dk1"/>
              </a:buClr>
              <a:buSzPct val="100000"/>
              <a:buFont typeface="Arial"/>
              <a:buAutoNum type="alphaLcPeriod"/>
            </a:pPr>
            <a:r>
              <a:rPr lang="en" sz="1400"/>
              <a:t>harder</a:t>
            </a:r>
          </a:p>
          <a:p>
            <a:pPr marL="457200" lvl="0" indent="-317500" rtl="0">
              <a:spcBef>
                <a:spcPts val="0"/>
              </a:spcBef>
              <a:buClr>
                <a:schemeClr val="dk1"/>
              </a:buClr>
              <a:buSzPct val="100000"/>
              <a:buFont typeface="Arial"/>
              <a:buAutoNum type="alphaLcPeriod"/>
            </a:pPr>
            <a:r>
              <a:rPr lang="en" sz="1400"/>
              <a:t>easier</a:t>
            </a:r>
          </a:p>
          <a:p>
            <a:pPr marL="457200" lvl="0" indent="-317500" rtl="0">
              <a:spcBef>
                <a:spcPts val="0"/>
              </a:spcBef>
              <a:buClr>
                <a:schemeClr val="dk1"/>
              </a:buClr>
              <a:buSzPct val="100000"/>
              <a:buFont typeface="Arial"/>
              <a:buAutoNum type="alphaLcPeriod"/>
            </a:pPr>
            <a:r>
              <a:rPr lang="en" sz="1400"/>
              <a:t>funner</a:t>
            </a:r>
          </a:p>
          <a:p>
            <a:pPr lvl="0" rtl="0">
              <a:spcBef>
                <a:spcPts val="0"/>
              </a:spcBef>
              <a:buNone/>
            </a:pPr>
            <a:r>
              <a:rPr lang="en" sz="2200"/>
              <a:t>4.)T/F Semantic encoding is of sound, especially the sound of words</a:t>
            </a:r>
          </a:p>
          <a:p>
            <a:pPr lvl="0">
              <a:spcBef>
                <a:spcPts val="0"/>
              </a:spcBef>
              <a:buNone/>
            </a:pPr>
            <a:r>
              <a:rPr lang="en" sz="2200"/>
              <a:t>5.)  T/F Mnemonics can </a:t>
            </a:r>
            <a:r>
              <a:rPr lang="en" sz="2200" b="1"/>
              <a:t>only</a:t>
            </a:r>
            <a:r>
              <a:rPr lang="en" sz="2200"/>
              <a:t> rely on visual codes.</a:t>
            </a:r>
          </a:p>
        </p:txBody>
      </p:sp>
      <p:sp>
        <p:nvSpPr>
          <p:cNvPr id="72" name="Shape 72"/>
          <p:cNvSpPr/>
          <p:nvPr/>
        </p:nvSpPr>
        <p:spPr>
          <a:xfrm>
            <a:off x="2602375" y="178249"/>
            <a:ext cx="2579797" cy="890625"/>
          </a:xfrm>
          <a:prstGeom prst="rect">
            <a:avLst/>
          </a:prstGeom>
        </p:spPr>
        <p:txBody>
          <a:bodyPr>
            <a:prstTxWarp prst="textPlain">
              <a:avLst/>
            </a:prstTxWarp>
          </a:bodyPr>
          <a:lstStyle/>
          <a:p>
            <a:pPr algn="ctr"/>
            <a:r>
              <a:rPr b="0" i="0">
                <a:ln w="19050" cap="flat">
                  <a:solidFill>
                    <a:schemeClr val="dk2"/>
                  </a:solidFill>
                  <a:prstDash val="solid"/>
                  <a:round/>
                  <a:headEnd type="none" w="med" len="med"/>
                  <a:tailEnd type="none" w="med" len="med"/>
                </a:ln>
                <a:solidFill>
                  <a:schemeClr val="lt2"/>
                </a:solidFill>
                <a:latin typeface="Arial"/>
              </a:rPr>
              <a:t>QUIZ</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body" idx="1"/>
          </p:nvPr>
        </p:nvSpPr>
        <p:spPr>
          <a:xfrm>
            <a:off x="362800" y="414450"/>
            <a:ext cx="8229600" cy="3725699"/>
          </a:xfrm>
          <a:prstGeom prst="rect">
            <a:avLst/>
          </a:prstGeom>
        </p:spPr>
        <p:txBody>
          <a:bodyPr lIns="91425" tIns="91425" rIns="91425" bIns="91425" anchor="t" anchorCtr="0">
            <a:noAutofit/>
          </a:bodyPr>
          <a:lstStyle/>
          <a:p>
            <a:pPr rtl="0">
              <a:spcBef>
                <a:spcPts val="0"/>
              </a:spcBef>
              <a:buNone/>
            </a:pPr>
            <a:r>
              <a:rPr lang="en" sz="2200"/>
              <a:t>6.) What is an example of chunking?</a:t>
            </a:r>
          </a:p>
          <a:p>
            <a:pPr lvl="0" rtl="0">
              <a:spcBef>
                <a:spcPts val="0"/>
              </a:spcBef>
              <a:buClr>
                <a:schemeClr val="dk1"/>
              </a:buClr>
              <a:buSzPct val="50000"/>
              <a:buFont typeface="Arial"/>
              <a:buNone/>
            </a:pPr>
            <a:r>
              <a:rPr lang="en" sz="2200"/>
              <a:t>7.) T/F  If you can master a unit’s concepts within their overall organization, your recall should be effective at test time.</a:t>
            </a:r>
          </a:p>
          <a:p>
            <a:pPr rtl="0">
              <a:spcBef>
                <a:spcPts val="0"/>
              </a:spcBef>
              <a:buNone/>
            </a:pPr>
            <a:endParaRPr sz="2200"/>
          </a:p>
          <a:p>
            <a:pPr rtl="0">
              <a:spcBef>
                <a:spcPts val="0"/>
              </a:spcBef>
              <a:buNone/>
            </a:pPr>
            <a:endParaRPr sz="2200"/>
          </a:p>
          <a:p>
            <a:pPr lvl="0">
              <a:spcBef>
                <a:spcPts val="0"/>
              </a:spcBef>
              <a:buNone/>
            </a:pPr>
            <a:endParaRPr sz="1800"/>
          </a:p>
        </p:txBody>
      </p:sp>
    </p:spTree>
  </p:cSld>
  <p:clrMapOvr>
    <a:masterClrMapping/>
  </p:clrMapOvr>
  <p:transitio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712</Words>
  <Application>Microsoft Office PowerPoint</Application>
  <PresentationFormat>On-screen Show (16:9)</PresentationFormat>
  <Paragraphs>55</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simple-light</vt:lpstr>
      <vt:lpstr>What effortful processing methods aid in forming memories?</vt:lpstr>
      <vt:lpstr>Levels of processing</vt:lpstr>
      <vt:lpstr>Slide 3</vt:lpstr>
      <vt:lpstr>Visual Encoding</vt:lpstr>
      <vt:lpstr>Visual Encoding</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effortful processing methods aid in forming memories?</dc:title>
  <dc:creator>Ranweiler, Curtis M BHS</dc:creator>
  <cp:lastModifiedBy>Curtis Ranweiler</cp:lastModifiedBy>
  <cp:revision>1</cp:revision>
  <dcterms:modified xsi:type="dcterms:W3CDTF">2015-02-10T15:02:36Z</dcterms:modified>
</cp:coreProperties>
</file>